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ique Olive Bold" charset="1" panose="020B0703020204030204"/>
      <p:regular r:id="rId20"/>
    </p:embeddedFont>
    <p:embeddedFont>
      <p:font typeface="Farro Bold" charset="1" panose="00000800000000000000"/>
      <p:regular r:id="rId21"/>
    </p:embeddedFont>
    <p:embeddedFont>
      <p:font typeface="Times New Roman" charset="1" panose="02020603050405020304"/>
      <p:regular r:id="rId22"/>
    </p:embeddedFont>
    <p:embeddedFont>
      <p:font typeface="Times New Roman Bold" charset="1" panose="02020803070505020304"/>
      <p:regular r:id="rId23"/>
    </p:embeddedFont>
    <p:embeddedFont>
      <p:font typeface="Times New Roman MT" charset="1" panose="020305020704050203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nothings/stb" TargetMode="External" Type="http://schemas.openxmlformats.org/officeDocument/2006/relationships/hyperlink"/><Relationship Id="rId3" Target="https://github.com/Shishirise/ML-with-Python/tree/main/Project%201" TargetMode="External" Type="http://schemas.openxmlformats.org/officeDocument/2006/relationships/hyperlink"/><Relationship Id="rId4" Target="https://chat.openai.com" TargetMode="External" Type="http://schemas.openxmlformats.org/officeDocument/2006/relationships/hyperlink"/><Relationship Id="rId5" Target="https://www.kaggle.com/datasets/bhavikjikadara/dog-and-cat-classification-datase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6886575" cy="8953500"/>
            <a:chOff x="0" y="0"/>
            <a:chExt cx="461340" cy="599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340" cy="599805"/>
            </a:xfrm>
            <a:custGeom>
              <a:avLst/>
              <a:gdLst/>
              <a:ahLst/>
              <a:cxnLst/>
              <a:rect r="r" b="b" t="t" l="l"/>
              <a:pathLst>
                <a:path h="599805" w="461340">
                  <a:moveTo>
                    <a:pt x="56210" y="0"/>
                  </a:moveTo>
                  <a:lnTo>
                    <a:pt x="405129" y="0"/>
                  </a:lnTo>
                  <a:cubicBezTo>
                    <a:pt x="436173" y="0"/>
                    <a:pt x="461340" y="25166"/>
                    <a:pt x="461340" y="56210"/>
                  </a:cubicBezTo>
                  <a:lnTo>
                    <a:pt x="461340" y="543595"/>
                  </a:lnTo>
                  <a:cubicBezTo>
                    <a:pt x="461340" y="574639"/>
                    <a:pt x="436173" y="599805"/>
                    <a:pt x="405129" y="599805"/>
                  </a:cubicBezTo>
                  <a:lnTo>
                    <a:pt x="56210" y="599805"/>
                  </a:lnTo>
                  <a:cubicBezTo>
                    <a:pt x="25166" y="599805"/>
                    <a:pt x="0" y="574639"/>
                    <a:pt x="0" y="543595"/>
                  </a:cubicBezTo>
                  <a:lnTo>
                    <a:pt x="0" y="56210"/>
                  </a:lnTo>
                  <a:cubicBezTo>
                    <a:pt x="0" y="25166"/>
                    <a:pt x="25166" y="0"/>
                    <a:pt x="562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296400" y="9041130"/>
            <a:ext cx="5448300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</a:pPr>
            <a:r>
              <a:rPr lang="en-US" b="true" sz="3600">
                <a:solidFill>
                  <a:srgbClr val="BDBDBD"/>
                </a:solidFill>
                <a:latin typeface="Antique Olive Bold"/>
                <a:ea typeface="Antique Olive Bold"/>
                <a:cs typeface="Antique Olive Bold"/>
                <a:sym typeface="Antique Olive Bold"/>
              </a:rPr>
              <a:t>SHISHIR &amp; RICARDO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32879" y="771525"/>
            <a:ext cx="9488371" cy="54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100" spc="-122" b="true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GPU </a:t>
            </a:r>
          </a:p>
          <a:p>
            <a:pPr algn="l">
              <a:lnSpc>
                <a:spcPts val="6100"/>
              </a:lnSpc>
            </a:pPr>
            <a:r>
              <a:rPr lang="en-US" sz="6100" spc="-122" b="true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ACCELERATE</a:t>
            </a:r>
          </a:p>
          <a:p>
            <a:pPr algn="l">
              <a:lnSpc>
                <a:spcPts val="6100"/>
              </a:lnSpc>
            </a:pPr>
            <a:r>
              <a:rPr lang="en-US" sz="6100" spc="-122" b="true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IMAGE CLASSIFICATION</a:t>
            </a:r>
          </a:p>
          <a:p>
            <a:pPr algn="l">
              <a:lnSpc>
                <a:spcPts val="6100"/>
              </a:lnSpc>
            </a:pPr>
          </a:p>
          <a:p>
            <a:pPr algn="l">
              <a:lnSpc>
                <a:spcPts val="6100"/>
              </a:lnSpc>
            </a:pPr>
          </a:p>
          <a:p>
            <a:pPr algn="l">
              <a:lnSpc>
                <a:spcPts val="6100"/>
              </a:lnSpc>
            </a:pPr>
          </a:p>
          <a:p>
            <a:pPr algn="l" marL="0" indent="0" lvl="0">
              <a:lnSpc>
                <a:spcPts val="6100"/>
              </a:lnSpc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DEEP LEARNING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49500" y="6385657"/>
            <a:ext cx="2571750" cy="3234593"/>
            <a:chOff x="0" y="0"/>
            <a:chExt cx="3429000" cy="4312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0206" cy="3270206"/>
            </a:xfrm>
            <a:custGeom>
              <a:avLst/>
              <a:gdLst/>
              <a:ahLst/>
              <a:cxnLst/>
              <a:rect r="r" b="b" t="t" l="l"/>
              <a:pathLst>
                <a:path h="3270206" w="3270206">
                  <a:moveTo>
                    <a:pt x="0" y="0"/>
                  </a:moveTo>
                  <a:lnTo>
                    <a:pt x="3270206" y="0"/>
                  </a:lnTo>
                  <a:lnTo>
                    <a:pt x="3270206" y="3270206"/>
                  </a:lnTo>
                  <a:lnTo>
                    <a:pt x="0" y="327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19367" y="2043576"/>
              <a:ext cx="2309633" cy="2269214"/>
            </a:xfrm>
            <a:custGeom>
              <a:avLst/>
              <a:gdLst/>
              <a:ahLst/>
              <a:cxnLst/>
              <a:rect r="r" b="b" t="t" l="l"/>
              <a:pathLst>
                <a:path h="2269214" w="2309633">
                  <a:moveTo>
                    <a:pt x="0" y="0"/>
                  </a:moveTo>
                  <a:lnTo>
                    <a:pt x="2309633" y="0"/>
                  </a:lnTo>
                  <a:lnTo>
                    <a:pt x="2309633" y="2269214"/>
                  </a:lnTo>
                  <a:lnTo>
                    <a:pt x="0" y="2269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09464"/>
            <a:ext cx="18288000" cy="1303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 Optimizer (GPU Parallel Update) : Adam uses momentum + RMS to update weights.</a:t>
            </a: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Cross Entropy Loss : </a:t>
            </a: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Calculation: Count correct predictions</a:t>
            </a: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</a:t>
            </a: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</a:p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Calculation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92190" y="2529838"/>
            <a:ext cx="6005767" cy="2879236"/>
          </a:xfrm>
          <a:custGeom>
            <a:avLst/>
            <a:gdLst/>
            <a:ahLst/>
            <a:cxnLst/>
            <a:rect r="r" b="b" t="t" l="l"/>
            <a:pathLst>
              <a:path h="2879236" w="6005767">
                <a:moveTo>
                  <a:pt x="0" y="0"/>
                </a:moveTo>
                <a:lnTo>
                  <a:pt x="6005767" y="0"/>
                </a:lnTo>
                <a:lnTo>
                  <a:pt x="6005767" y="2879235"/>
                </a:lnTo>
                <a:lnTo>
                  <a:pt x="0" y="287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6878" y="5756506"/>
            <a:ext cx="7582073" cy="1042535"/>
          </a:xfrm>
          <a:custGeom>
            <a:avLst/>
            <a:gdLst/>
            <a:ahLst/>
            <a:cxnLst/>
            <a:rect r="r" b="b" t="t" l="l"/>
            <a:pathLst>
              <a:path h="1042535" w="7582073">
                <a:moveTo>
                  <a:pt x="0" y="0"/>
                </a:moveTo>
                <a:lnTo>
                  <a:pt x="7582073" y="0"/>
                </a:lnTo>
                <a:lnTo>
                  <a:pt x="7582073" y="1042535"/>
                </a:lnTo>
                <a:lnTo>
                  <a:pt x="0" y="1042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Training process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4415" y="1129382"/>
            <a:ext cx="8563585" cy="9134491"/>
          </a:xfrm>
          <a:custGeom>
            <a:avLst/>
            <a:gdLst/>
            <a:ahLst/>
            <a:cxnLst/>
            <a:rect r="r" b="b" t="t" l="l"/>
            <a:pathLst>
              <a:path h="9134491" w="8563585">
                <a:moveTo>
                  <a:pt x="0" y="0"/>
                </a:moveTo>
                <a:lnTo>
                  <a:pt x="8563585" y="0"/>
                </a:lnTo>
                <a:lnTo>
                  <a:pt x="8563585" y="9134491"/>
                </a:lnTo>
                <a:lnTo>
                  <a:pt x="0" y="913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Timing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8279" y="1639602"/>
            <a:ext cx="7950798" cy="800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8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CUDA kernel was timed using cudaEventRecord()  cudaEventElapsedTime()</a:t>
            </a:r>
          </a:p>
          <a:p>
            <a:pPr algn="l">
              <a:lnSpc>
                <a:spcPts val="5318"/>
              </a:lnSpc>
            </a:pPr>
          </a:p>
          <a:p>
            <a:pPr algn="l" marL="820255" indent="-410128" lvl="1">
              <a:lnSpc>
                <a:spcPts val="5318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</a:t>
            </a:r>
          </a:p>
          <a:p>
            <a:pPr algn="l" marL="820255" indent="-410128" lvl="1">
              <a:lnSpc>
                <a:spcPts val="5318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</a:t>
            </a:r>
          </a:p>
          <a:p>
            <a:pPr algn="l" marL="820255" indent="-410128" lvl="1">
              <a:lnSpc>
                <a:spcPts val="5318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MaxPool</a:t>
            </a:r>
          </a:p>
          <a:p>
            <a:pPr algn="l" marL="820255" indent="-410128" lvl="1">
              <a:lnSpc>
                <a:spcPts val="5318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</a:t>
            </a:r>
          </a:p>
          <a:p>
            <a:pPr algn="l" marL="820255" indent="-410128" lvl="1">
              <a:lnSpc>
                <a:spcPts val="5318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</a:p>
          <a:p>
            <a:pPr algn="l" marL="820255" indent="-410128" lvl="1">
              <a:lnSpc>
                <a:spcPts val="5318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Adam.</a:t>
            </a:r>
          </a:p>
          <a:p>
            <a:pPr algn="l">
              <a:lnSpc>
                <a:spcPts val="5318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kernel times are accumulated to get the final GPU timing summary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6150" y="1028700"/>
            <a:ext cx="11814855" cy="3942641"/>
          </a:xfrm>
          <a:custGeom>
            <a:avLst/>
            <a:gdLst/>
            <a:ahLst/>
            <a:cxnLst/>
            <a:rect r="r" b="b" t="t" l="l"/>
            <a:pathLst>
              <a:path h="3942641" w="11814855">
                <a:moveTo>
                  <a:pt x="0" y="0"/>
                </a:moveTo>
                <a:lnTo>
                  <a:pt x="11814854" y="0"/>
                </a:lnTo>
                <a:lnTo>
                  <a:pt x="11814854" y="3942641"/>
                </a:lnTo>
                <a:lnTo>
                  <a:pt x="0" y="394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8" r="0" b="-13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9833" y="5469302"/>
            <a:ext cx="11301259" cy="3898934"/>
          </a:xfrm>
          <a:custGeom>
            <a:avLst/>
            <a:gdLst/>
            <a:ahLst/>
            <a:cxnLst/>
            <a:rect r="r" b="b" t="t" l="l"/>
            <a:pathLst>
              <a:path h="3898934" w="11301259">
                <a:moveTo>
                  <a:pt x="0" y="0"/>
                </a:moveTo>
                <a:lnTo>
                  <a:pt x="11301259" y="0"/>
                </a:lnTo>
                <a:lnTo>
                  <a:pt x="11301259" y="3898934"/>
                </a:lnTo>
                <a:lnTo>
                  <a:pt x="0" y="3898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Performance analysis(CPU vs GPU)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46860" y="4904666"/>
            <a:ext cx="3357637" cy="56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b="true" sz="3270">
                <a:solidFill>
                  <a:srgbClr val="302DD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Sequential(CPU)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0136" y="9373335"/>
            <a:ext cx="2860654" cy="58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b="true" sz="3438">
                <a:solidFill>
                  <a:srgbClr val="302DD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Parallel(GPU)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5152" y="926468"/>
            <a:ext cx="16478775" cy="9722477"/>
          </a:xfrm>
          <a:custGeom>
            <a:avLst/>
            <a:gdLst/>
            <a:ahLst/>
            <a:cxnLst/>
            <a:rect r="r" b="b" t="t" l="l"/>
            <a:pathLst>
              <a:path h="9722477" w="16478775">
                <a:moveTo>
                  <a:pt x="0" y="0"/>
                </a:moveTo>
                <a:lnTo>
                  <a:pt x="16478775" y="0"/>
                </a:lnTo>
                <a:lnTo>
                  <a:pt x="16478775" y="9722477"/>
                </a:lnTo>
                <a:lnTo>
                  <a:pt x="0" y="972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Performance analysis</a:t>
            </a: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 (CPU vs GPU)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5725"/>
            <a:ext cx="18025196" cy="84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6100" spc="-122">
                <a:solidFill>
                  <a:srgbClr val="4CAF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cited: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5166816" cy="816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684" indent="-45334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stb_im</a:t>
            </a: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age.h (image loading library): </a:t>
            </a:r>
            <a:r>
              <a:rPr lang="en-US" sz="41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 tooltip="https://github.com/nothings/stb"/>
              </a:rPr>
              <a:t>https://github.com/nothings/stb</a:t>
            </a:r>
          </a:p>
          <a:p>
            <a:pPr algn="l" marL="906684" indent="-45334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python Project: </a:t>
            </a:r>
            <a:r>
              <a:rPr lang="en-US" sz="41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github.com/Shishirise/ML-with-Python/tree/main/Project%201"/>
              </a:rPr>
              <a:t>https://github.com/Shishirise/ML-with-Python/tree/main/Project%201</a:t>
            </a:r>
          </a:p>
          <a:p>
            <a:pPr algn="l" marL="906684" indent="-45334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ChatGPT : </a:t>
            </a:r>
            <a:r>
              <a:rPr lang="en-US" sz="41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tooltip="https://chat.openai.com"/>
              </a:rPr>
              <a:t>https://chat.openai.com/</a:t>
            </a:r>
          </a:p>
          <a:p>
            <a:pPr algn="l" marL="906684" indent="-45334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Cats vs Dogs – Kaggle Dataset:  </a:t>
            </a:r>
            <a:r>
              <a:rPr lang="en-US" sz="41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www.kaggle.com/datasets/bhavikjikadara/dog-and-cat-classification-dataset"/>
              </a:rPr>
              <a:t>https://www.kaggle.com/datasets/bhavikjikadara/dog-and-cat-classification-dataset</a:t>
            </a:r>
          </a:p>
          <a:p>
            <a:pPr algn="l" marL="906684" indent="-453342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Documentation: Kirk, David B., and Wen-mei W. Hwu. Programming Massively Parallel Processors: A Hands-on Approach. 3rd ed., Morgan Kaufmann, 2017.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31402" y="1764306"/>
            <a:ext cx="18288000" cy="739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a fully parallel CNN for image classification</a:t>
            </a: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CUDA kernels: Normalize, Convolution, Pooling, Dense, Loss, Adam</a:t>
            </a: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performance with:</a:t>
            </a:r>
          </a:p>
          <a:p>
            <a:pPr algn="l" marL="908001" indent="-454000" lvl="1">
              <a:lnSpc>
                <a:spcPts val="5887"/>
              </a:lnSpc>
              <a:buAutoNum type="arabicPeriod" startAt="1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Memory</a:t>
            </a:r>
          </a:p>
          <a:p>
            <a:pPr algn="l" marL="908001" indent="-454000" lvl="1">
              <a:lnSpc>
                <a:spcPts val="5887"/>
              </a:lnSpc>
              <a:buAutoNum type="arabicPeriod" startAt="1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Tiled Convolution</a:t>
            </a:r>
          </a:p>
          <a:p>
            <a:pPr algn="l" marL="908001" indent="-454000" lvl="1">
              <a:lnSpc>
                <a:spcPts val="5887"/>
              </a:lnSpc>
              <a:buAutoNum type="arabicPeriod" startAt="1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1024 thread Dense reduction</a:t>
            </a: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Classified images from the Cats vs Dogs dataset</a:t>
            </a: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Computed training and testing accuracy directly on GPU</a:t>
            </a: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 epochwise GPU kernel time summaries to analyze performance</a:t>
            </a:r>
          </a:p>
          <a:p>
            <a:pPr algn="l">
              <a:lnSpc>
                <a:spcPts val="588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44" y="1295200"/>
            <a:ext cx="17903108" cy="796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3"/>
              </a:lnSpc>
            </a:pPr>
            <a:r>
              <a:rPr lang="en-US" sz="4117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</a:t>
            </a:r>
          </a:p>
          <a:p>
            <a:pPr algn="l" marL="888891" indent="-444445" lvl="1">
              <a:lnSpc>
                <a:spcPts val="5763"/>
              </a:lnSpc>
              <a:buFont typeface="Arial"/>
              <a:buChar char="•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Cats vs Dogs dataset (25,000 images)</a:t>
            </a:r>
          </a:p>
          <a:p>
            <a:pPr algn="l" marL="888891" indent="-444445" lvl="1">
              <a:lnSpc>
                <a:spcPts val="5763"/>
              </a:lnSpc>
              <a:buFont typeface="Arial"/>
              <a:buChar char="•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Loaded from two folders:</a:t>
            </a:r>
          </a:p>
          <a:p>
            <a:pPr algn="l" marL="1777781" indent="-592594" lvl="2">
              <a:lnSpc>
                <a:spcPts val="5763"/>
              </a:lnSpc>
              <a:buFont typeface="Arial"/>
              <a:buChar char="⚬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PetImages/Cat/ → label 0</a:t>
            </a:r>
          </a:p>
          <a:p>
            <a:pPr algn="l" marL="1777781" indent="-592594" lvl="2">
              <a:lnSpc>
                <a:spcPts val="5763"/>
              </a:lnSpc>
              <a:buFont typeface="Arial"/>
              <a:buChar char="⚬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PetImages/Dog/ → label 1</a:t>
            </a:r>
          </a:p>
          <a:p>
            <a:pPr algn="l" marL="888891" indent="-444445" lvl="1">
              <a:lnSpc>
                <a:spcPts val="5763"/>
              </a:lnSpc>
              <a:buFont typeface="Arial"/>
              <a:buChar char="•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Split: 80% training, 20% testing</a:t>
            </a:r>
          </a:p>
          <a:p>
            <a:pPr algn="l">
              <a:lnSpc>
                <a:spcPts val="5763"/>
              </a:lnSpc>
            </a:pPr>
            <a:r>
              <a:rPr lang="en-US" sz="4117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Preparation</a:t>
            </a:r>
          </a:p>
          <a:p>
            <a:pPr algn="l" marL="888891" indent="-444445" lvl="1">
              <a:lnSpc>
                <a:spcPts val="5763"/>
              </a:lnSpc>
              <a:buFont typeface="Arial"/>
              <a:buChar char="•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every image to 150 × 150 grayscale</a:t>
            </a:r>
          </a:p>
          <a:p>
            <a:pPr algn="l" marL="888891" indent="-444445" lvl="1">
              <a:lnSpc>
                <a:spcPts val="5763"/>
              </a:lnSpc>
              <a:buFont typeface="Arial"/>
              <a:buChar char="•"/>
            </a:pPr>
            <a:r>
              <a:rPr lang="en-US" sz="41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Copied to GPU for preprocessing</a:t>
            </a:r>
          </a:p>
          <a:p>
            <a:pPr algn="l">
              <a:lnSpc>
                <a:spcPts val="5763"/>
              </a:lnSpc>
            </a:pPr>
          </a:p>
          <a:p>
            <a:pPr algn="l">
              <a:lnSpc>
                <a:spcPts val="576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Dataset &amp; Processing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058" y="720032"/>
            <a:ext cx="6900498" cy="5761916"/>
          </a:xfrm>
          <a:custGeom>
            <a:avLst/>
            <a:gdLst/>
            <a:ahLst/>
            <a:cxnLst/>
            <a:rect r="r" b="b" t="t" l="l"/>
            <a:pathLst>
              <a:path h="5761916" w="6900498">
                <a:moveTo>
                  <a:pt x="0" y="0"/>
                </a:moveTo>
                <a:lnTo>
                  <a:pt x="6900498" y="0"/>
                </a:lnTo>
                <a:lnTo>
                  <a:pt x="6900498" y="5761916"/>
                </a:lnTo>
                <a:lnTo>
                  <a:pt x="0" y="576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0940" y="6944047"/>
            <a:ext cx="5255696" cy="735797"/>
          </a:xfrm>
          <a:custGeom>
            <a:avLst/>
            <a:gdLst/>
            <a:ahLst/>
            <a:cxnLst/>
            <a:rect r="r" b="b" t="t" l="l"/>
            <a:pathLst>
              <a:path h="735797" w="5255696">
                <a:moveTo>
                  <a:pt x="0" y="0"/>
                </a:moveTo>
                <a:lnTo>
                  <a:pt x="5255696" y="0"/>
                </a:lnTo>
                <a:lnTo>
                  <a:pt x="5255696" y="735797"/>
                </a:lnTo>
                <a:lnTo>
                  <a:pt x="0" y="735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9386" y="1235597"/>
            <a:ext cx="5316874" cy="3907903"/>
          </a:xfrm>
          <a:custGeom>
            <a:avLst/>
            <a:gdLst/>
            <a:ahLst/>
            <a:cxnLst/>
            <a:rect r="r" b="b" t="t" l="l"/>
            <a:pathLst>
              <a:path h="3907903" w="5316874">
                <a:moveTo>
                  <a:pt x="0" y="0"/>
                </a:moveTo>
                <a:lnTo>
                  <a:pt x="5316874" y="0"/>
                </a:lnTo>
                <a:lnTo>
                  <a:pt x="5316874" y="3907903"/>
                </a:lnTo>
                <a:lnTo>
                  <a:pt x="0" y="3907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08671" y="5383668"/>
            <a:ext cx="5650629" cy="1928277"/>
          </a:xfrm>
          <a:custGeom>
            <a:avLst/>
            <a:gdLst/>
            <a:ahLst/>
            <a:cxnLst/>
            <a:rect r="r" b="b" t="t" l="l"/>
            <a:pathLst>
              <a:path h="1928277" w="5650629">
                <a:moveTo>
                  <a:pt x="0" y="0"/>
                </a:moveTo>
                <a:lnTo>
                  <a:pt x="5650629" y="0"/>
                </a:lnTo>
                <a:lnTo>
                  <a:pt x="5650629" y="1928277"/>
                </a:lnTo>
                <a:lnTo>
                  <a:pt x="0" y="1928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Global  vs Shared Memory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281" y="6887448"/>
            <a:ext cx="2842766" cy="70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Pixel Position: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3664" y="7632219"/>
            <a:ext cx="7154372" cy="287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example</a:t>
            </a:r>
          </a:p>
          <a:p>
            <a:pPr algn="l" marL="442607" indent="-221304" lvl="1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Thread = (5,6) in block (1,1)</a:t>
            </a:r>
          </a:p>
          <a:p>
            <a:pPr algn="l" marL="442607" indent="-221304" lvl="1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= (13,14) in the global image</a:t>
            </a:r>
          </a:p>
          <a:p>
            <a:pPr algn="l">
              <a:lnSpc>
                <a:spcPts val="2870"/>
              </a:lnSpc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example</a:t>
            </a:r>
          </a:p>
          <a:p>
            <a:pPr algn="l" marL="442607" indent="-221304" lvl="1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Thread = (2,4) in block (1,0)</a:t>
            </a:r>
          </a:p>
          <a:p>
            <a:pPr algn="l" marL="442607" indent="-221304" lvl="1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= (10,4) in the global image</a:t>
            </a:r>
          </a:p>
          <a:p>
            <a:pPr algn="l">
              <a:lnSpc>
                <a:spcPts val="2870"/>
              </a:lnSpc>
            </a:pPr>
            <a:r>
              <a:rPr lang="en-US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thread matches to one pixel</a:t>
            </a:r>
          </a:p>
          <a:p>
            <a:pPr algn="l">
              <a:lnSpc>
                <a:spcPts val="28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98385" y="7612617"/>
            <a:ext cx="6789615" cy="1206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2306" spc="-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tile[ty  ][tx  ]     → current pixel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2306" spc="-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tile[ty  ][tx+1]     → pixel to the RIGHT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2306" spc="-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tile[ty+1][tx  ]     → pixel BELOW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r>
              <a:rPr lang="en-US" sz="2306" spc="-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tile[ty+1][tx+1]     → pixel DIAGONALLY DOWN RIGHT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29786" y="8899526"/>
            <a:ext cx="2935024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Pixel*filters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849" y="1357149"/>
            <a:ext cx="15774995" cy="6901561"/>
          </a:xfrm>
          <a:custGeom>
            <a:avLst/>
            <a:gdLst/>
            <a:ahLst/>
            <a:cxnLst/>
            <a:rect r="r" b="b" t="t" l="l"/>
            <a:pathLst>
              <a:path h="6901561" w="15774995">
                <a:moveTo>
                  <a:pt x="0" y="0"/>
                </a:moveTo>
                <a:lnTo>
                  <a:pt x="15774995" y="0"/>
                </a:lnTo>
                <a:lnTo>
                  <a:pt x="15774995" y="6901560"/>
                </a:lnTo>
                <a:lnTo>
                  <a:pt x="0" y="6901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18989"/>
            <a:ext cx="18288000" cy="1113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205" b="true">
                <a:solidFill>
                  <a:srgbClr val="F28C8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Convulation 2D + Relu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TILE (from shared memory)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1  0  3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5  5  8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2  0                        Dot product of Tile* Filter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Relu = Max(0,x)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(weights)    Relu: Max(1,0,3)= [1,3]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0   -1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0   -1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0   -1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19714" y="2658273"/>
            <a:ext cx="7504761" cy="7628727"/>
          </a:xfrm>
          <a:custGeom>
            <a:avLst/>
            <a:gdLst/>
            <a:ahLst/>
            <a:cxnLst/>
            <a:rect r="r" b="b" t="t" l="l"/>
            <a:pathLst>
              <a:path h="7628727" w="7504761">
                <a:moveTo>
                  <a:pt x="0" y="0"/>
                </a:moveTo>
                <a:lnTo>
                  <a:pt x="7504760" y="0"/>
                </a:lnTo>
                <a:lnTo>
                  <a:pt x="7504760" y="7628727"/>
                </a:lnTo>
                <a:lnTo>
                  <a:pt x="0" y="7628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CNN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34094"/>
            <a:ext cx="18288000" cy="1329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205" b="true">
                <a:solidFill>
                  <a:srgbClr val="F28C8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MaxPolling</a:t>
            </a:r>
          </a:p>
          <a:p>
            <a:pPr algn="l">
              <a:lnSpc>
                <a:spcPts val="5327"/>
              </a:lnSpc>
            </a:pPr>
            <a:r>
              <a:rPr lang="en-US" sz="38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Pooling reduces the spatial size by taking the maximum value from each region.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2 5 1 0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3 8 2 1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4 9 2                               [2 5]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[3 8] → max = 8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[1 0]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[2 1] → max = 2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72608" y="4173797"/>
            <a:ext cx="5852589" cy="6113203"/>
          </a:xfrm>
          <a:custGeom>
            <a:avLst/>
            <a:gdLst/>
            <a:ahLst/>
            <a:cxnLst/>
            <a:rect r="r" b="b" t="t" l="l"/>
            <a:pathLst>
              <a:path h="6113203" w="5852589">
                <a:moveTo>
                  <a:pt x="0" y="0"/>
                </a:moveTo>
                <a:lnTo>
                  <a:pt x="5852588" y="0"/>
                </a:lnTo>
                <a:lnTo>
                  <a:pt x="5852588" y="6113203"/>
                </a:lnTo>
                <a:lnTo>
                  <a:pt x="0" y="611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61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CNN Model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18989"/>
            <a:ext cx="18288000" cy="1633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205" b="true">
                <a:solidFill>
                  <a:srgbClr val="F28C8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Flattern and Dense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Maxpooling: 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x(input vector) = [ 2, 4, 1, 3 ]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[ 4, 5, 4, 3 ]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[ 9, 5, 2, 8 ]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= [ w0, w1, w2, w3 ](Weight Vector)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Flattern =[ 2, 4, 1, 3, 4, 5, 4, 3, 9, 5, 2,8 ]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Layer : [2 × w0 + 4 × w1+1 × w2+3 × w3...](Reduction is done in parallel)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34040" y="2034908"/>
            <a:ext cx="6872540" cy="5051317"/>
          </a:xfrm>
          <a:custGeom>
            <a:avLst/>
            <a:gdLst/>
            <a:ahLst/>
            <a:cxnLst/>
            <a:rect r="r" b="b" t="t" l="l"/>
            <a:pathLst>
              <a:path h="5051317" w="6872540">
                <a:moveTo>
                  <a:pt x="0" y="0"/>
                </a:moveTo>
                <a:lnTo>
                  <a:pt x="6872540" y="0"/>
                </a:lnTo>
                <a:lnTo>
                  <a:pt x="6872540" y="5051317"/>
                </a:lnTo>
                <a:lnTo>
                  <a:pt x="0" y="5051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CNN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18989"/>
            <a:ext cx="18288000" cy="1559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4205" b="true">
                <a:solidFill>
                  <a:srgbClr val="F28C8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Sigmoid Function:</a:t>
            </a: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Sigmoid converts the Dense layer output z into a probability: 0 ≤ σ (z) ≤ 1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Sigmoid Formula :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Flattern and Dense : [8, 1, 2, -2, 8, 4, 7, 0..]</a:t>
            </a:r>
          </a:p>
          <a:p>
            <a:pPr algn="l">
              <a:lnSpc>
                <a:spcPts val="5887"/>
              </a:lnSpc>
            </a:pP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Input : 8 → (0.977) Dog (1)</a:t>
            </a:r>
          </a:p>
          <a:p>
            <a:pPr algn="l" marL="908001" indent="-454000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Input : -2 → (0.119) Cat (0)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  <a:r>
              <a:rPr lang="en-US" sz="4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</a:t>
            </a: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  <a:p>
            <a:pPr algn="l">
              <a:lnSpc>
                <a:spcPts val="588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45232" y="3300700"/>
            <a:ext cx="4772152" cy="2148501"/>
          </a:xfrm>
          <a:custGeom>
            <a:avLst/>
            <a:gdLst/>
            <a:ahLst/>
            <a:cxnLst/>
            <a:rect r="r" b="b" t="t" l="l"/>
            <a:pathLst>
              <a:path h="2148501" w="4772152">
                <a:moveTo>
                  <a:pt x="0" y="0"/>
                </a:moveTo>
                <a:lnTo>
                  <a:pt x="4772152" y="0"/>
                </a:lnTo>
                <a:lnTo>
                  <a:pt x="4772152" y="2148501"/>
                </a:lnTo>
                <a:lnTo>
                  <a:pt x="0" y="2148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8025196" cy="82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6100" spc="-122">
                <a:solidFill>
                  <a:srgbClr val="4CAF50"/>
                </a:solidFill>
                <a:latin typeface="Farro Bold"/>
                <a:ea typeface="Farro Bold"/>
                <a:cs typeface="Farro Bold"/>
                <a:sym typeface="Farro Bold"/>
              </a:rPr>
              <a:t>CNN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DAG6OOoFiro</dc:identifier>
  <dcterms:modified xsi:type="dcterms:W3CDTF">2011-08-01T06:04:30Z</dcterms:modified>
  <cp:revision>1</cp:revision>
  <dc:title>IMAGE CLASSIFICATION</dc:title>
</cp:coreProperties>
</file>